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6" r:id="rId3"/>
    <p:sldId id="259" r:id="rId4"/>
    <p:sldId id="267" r:id="rId5"/>
    <p:sldId id="260" r:id="rId6"/>
    <p:sldId id="261" r:id="rId7"/>
    <p:sldId id="268" r:id="rId8"/>
    <p:sldId id="269" r:id="rId9"/>
    <p:sldId id="270" r:id="rId10"/>
    <p:sldId id="262" r:id="rId11"/>
    <p:sldId id="263" r:id="rId12"/>
    <p:sldId id="264" r:id="rId13"/>
    <p:sldId id="265" r:id="rId14"/>
  </p:sldIdLst>
  <p:sldSz cx="14630400" cy="8229600"/>
  <p:notesSz cx="8229600" cy="14630400"/>
  <p:embeddedFontLst>
    <p:embeddedFont>
      <p:font typeface="NanumSquare" panose="020B0600000101010101" pitchFamily="34" charset="-127"/>
      <p:regular r:id="rId16"/>
    </p:embeddedFont>
    <p:embeddedFont>
      <p:font typeface="NanumSquare Bold" panose="020B0600000101010101" pitchFamily="34" charset="-127"/>
      <p:bold r:id="rId17"/>
    </p:embeddedFont>
    <p:embeddedFont>
      <p:font typeface="NanumSquare ExtraBold" panose="020B0600000101010101" pitchFamily="34" charset="-12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172B"/>
    <a:srgbClr val="F0F1F5"/>
    <a:srgbClr val="FFFFFF"/>
    <a:srgbClr val="0E17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348"/>
    <p:restoredTop sz="94610"/>
  </p:normalViewPr>
  <p:slideViewPr>
    <p:cSldViewPr snapToGrid="0" snapToObjects="1">
      <p:cViewPr varScale="1">
        <p:scale>
          <a:sx n="77" d="100"/>
          <a:sy n="77" d="100"/>
        </p:scale>
        <p:origin x="216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5031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953D5E-EAF1-3B1D-A263-905F0B4D9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79391F4-25CB-C6E9-D898-632556B69F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3342C5-70CB-F389-1E05-6234686965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826749-5321-1298-06C0-9A42CCAD46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960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411CF1-497F-0C7F-44A8-43FB3CF210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080E928-E6C4-2D6B-AC4E-426957D527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EEA6423-884D-8820-AB7D-9885C2AA46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26EC21-2ED8-AA0F-18E8-23252426A9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628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5A85EC-F9A8-78CE-24C9-9611BDCC53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DD1C891-88D8-2FD2-678A-CCF7172C1D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A3C51F-0D31-4CE2-0AB6-A649FDAF28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25AB49-38DC-AF9D-5E8A-E919C5A950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3283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1974E0-9A2E-7587-D146-C733588026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E6CF35-0D4C-130D-90D4-5B1B0DAC9A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CCCBFB-46F3-7C38-808A-25DE19D85F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561B22-CDCE-3185-99A9-94A520D4687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7720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3FB02E-68C2-8EEE-8E8A-8964F018B0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7073AB-A337-56FC-2D01-27678B0AE8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A7BD49-B077-7432-5D3C-E17E7F7D1D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F7D79A-809D-BC0A-5F38-3843F4B013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237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425922" y="2644973"/>
            <a:ext cx="7264956" cy="1677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600"/>
              </a:lnSpc>
              <a:buNone/>
            </a:pPr>
            <a:r>
              <a:rPr lang="en-US" sz="52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Mona Sans Semi Bold" pitchFamily="34" charset="-120"/>
              </a:rPr>
              <a:t>KT 프랜차이즈TV </a:t>
            </a:r>
            <a:br>
              <a:rPr lang="en-US" sz="52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Mona Sans Semi Bold" pitchFamily="34" charset="-120"/>
              </a:rPr>
            </a:br>
            <a:r>
              <a:rPr lang="en-US" sz="52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Mona Sans Semi Bold" pitchFamily="34" charset="-120"/>
              </a:rPr>
              <a:t>프로젝트 결과 </a:t>
            </a:r>
            <a:r>
              <a:rPr lang="ko-KR" altLang="en-US" sz="52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Mona Sans Semi Bold" pitchFamily="34" charset="-120"/>
              </a:rPr>
              <a:t>보고</a:t>
            </a:r>
            <a:endParaRPr lang="en-US" sz="5250"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4" name="Text 1"/>
          <p:cNvSpPr/>
          <p:nvPr/>
        </p:nvSpPr>
        <p:spPr>
          <a:xfrm>
            <a:off x="6425921" y="4725472"/>
            <a:ext cx="7534777" cy="8591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IPTV 플랫폼을 통해 예비 창업자</a:t>
            </a:r>
            <a:r>
              <a:rPr lang="ko-KR" altLang="en-US" sz="210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에게 정보를 제공하고</a:t>
            </a:r>
            <a:endParaRPr lang="en-US" altLang="ko-KR" sz="2100" dirty="0">
              <a:solidFill>
                <a:srgbClr val="52586B"/>
              </a:solidFill>
              <a:latin typeface="NanumSquare" panose="020B0600000101010101" pitchFamily="34" charset="-127"/>
              <a:ea typeface="NanumSquare" panose="020B0600000101010101" pitchFamily="34" charset="-127"/>
              <a:cs typeface="Funnel Sans" pitchFamily="34" charset="-120"/>
            </a:endParaRPr>
          </a:p>
          <a:p>
            <a:pPr marL="0" indent="0" algn="l">
              <a:lnSpc>
                <a:spcPts val="3350"/>
              </a:lnSpc>
              <a:buNone/>
            </a:pPr>
            <a:r>
              <a:rPr lang="en-US" sz="210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프랜차이즈 브랜드</a:t>
            </a:r>
            <a:r>
              <a:rPr lang="ko-KR" altLang="en-US" sz="210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 및</a:t>
            </a:r>
            <a:r>
              <a:rPr lang="en-US" sz="210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 브랜드 담당자</a:t>
            </a:r>
            <a:r>
              <a:rPr lang="ko-KR" altLang="en-US" sz="210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와</a:t>
            </a:r>
            <a:r>
              <a:rPr lang="en-US" sz="210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의 연결을 손쉽게</a:t>
            </a:r>
            <a:r>
              <a:rPr lang="ko-KR" altLang="en-US" sz="210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 하는 서비스</a:t>
            </a:r>
            <a:endParaRPr lang="en-US" sz="21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6" name="그림 5" descr="화이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72B1E04-085B-3643-E1E6-28F081AD0F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733" r="13882"/>
          <a:stretch>
            <a:fillRect/>
          </a:stretch>
        </p:blipFill>
        <p:spPr>
          <a:xfrm>
            <a:off x="12776021" y="7556565"/>
            <a:ext cx="1854379" cy="673035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F9B844FA-F828-C53A-6503-C1DAD1E3CF55}"/>
              </a:ext>
            </a:extLst>
          </p:cNvPr>
          <p:cNvSpPr/>
          <p:nvPr/>
        </p:nvSpPr>
        <p:spPr>
          <a:xfrm>
            <a:off x="0" y="-121274"/>
            <a:ext cx="5743977" cy="9131121"/>
          </a:xfrm>
          <a:prstGeom prst="rect">
            <a:avLst/>
          </a:prstGeom>
          <a:solidFill>
            <a:srgbClr val="0E172A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4" name="그림 13" descr="텍스트, 스크린샷, 멀티미디어 소프트웨어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741B3A5-3665-1887-E6C5-3C1BE46B13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015" y="1426487"/>
            <a:ext cx="4585945" cy="537662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4504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Mona Sans Semi Bold" pitchFamily="34" charset="-120"/>
              </a:rPr>
              <a:t>배운 점</a:t>
            </a:r>
            <a:r>
              <a:rPr lang="en-US" altLang="ko-KR" sz="44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Mona Sans Semi Bold" pitchFamily="34" charset="-120"/>
              </a:rPr>
              <a:t>:</a:t>
            </a:r>
            <a:r>
              <a:rPr lang="ko-KR" altLang="en-US" sz="44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Mona Sans Semi Bold" pitchFamily="34" charset="-120"/>
              </a:rPr>
              <a:t> </a:t>
            </a:r>
            <a:r>
              <a:rPr lang="en-US" sz="44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Mona Sans Semi Bold" pitchFamily="34" charset="-120"/>
              </a:rPr>
              <a:t>개인적 성장</a:t>
            </a:r>
            <a:endParaRPr lang="en-US" sz="4450"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407450"/>
            <a:ext cx="4347567" cy="907256"/>
          </a:xfrm>
          <a:prstGeom prst="rect">
            <a:avLst/>
          </a:prstGeom>
          <a:ln>
            <a:noFill/>
          </a:ln>
        </p:spPr>
      </p:pic>
      <p:sp>
        <p:nvSpPr>
          <p:cNvPr id="4" name="Text 1"/>
          <p:cNvSpPr/>
          <p:nvPr/>
        </p:nvSpPr>
        <p:spPr>
          <a:xfrm>
            <a:off x="1020604" y="45415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Mona Sans Semi Bold" pitchFamily="34" charset="-120"/>
              </a:rPr>
              <a:t>풀스택 개발 경험</a:t>
            </a:r>
            <a:endParaRPr lang="en-US" sz="2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5" name="Text 2"/>
          <p:cNvSpPr/>
          <p:nvPr/>
        </p:nvSpPr>
        <p:spPr>
          <a:xfrm>
            <a:off x="1020604" y="5031938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엔티티 설계부터 BE 구현, FE 구현까지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전반적인 개발 프로세스 이해도 향상</a:t>
            </a:r>
            <a:endParaRPr lang="en-US" sz="17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3407450"/>
            <a:ext cx="4347567" cy="907256"/>
          </a:xfrm>
          <a:prstGeom prst="rect">
            <a:avLst/>
          </a:prstGeom>
          <a:ln>
            <a:noFill/>
          </a:ln>
        </p:spPr>
      </p:pic>
      <p:sp>
        <p:nvSpPr>
          <p:cNvPr id="7" name="Text 3"/>
          <p:cNvSpPr/>
          <p:nvPr/>
        </p:nvSpPr>
        <p:spPr>
          <a:xfrm>
            <a:off x="5368171" y="45415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Mona Sans Semi Bold" pitchFamily="34" charset="-120"/>
              </a:rPr>
              <a:t>새로운 기술 스택</a:t>
            </a:r>
            <a:endParaRPr lang="en-US" sz="2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8" name="Text 4"/>
          <p:cNvSpPr/>
          <p:nvPr/>
        </p:nvSpPr>
        <p:spPr>
          <a:xfrm>
            <a:off x="5368171" y="5031938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JAVA와 SPRING BOOT 스택을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처음 경험하며 숙련도 향상</a:t>
            </a:r>
            <a:endParaRPr lang="en-US" sz="17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3407450"/>
            <a:ext cx="4347567" cy="907256"/>
          </a:xfrm>
          <a:prstGeom prst="rect">
            <a:avLst/>
          </a:prstGeom>
          <a:ln>
            <a:noFill/>
          </a:ln>
        </p:spPr>
      </p:pic>
      <p:sp>
        <p:nvSpPr>
          <p:cNvPr id="10" name="Text 5"/>
          <p:cNvSpPr/>
          <p:nvPr/>
        </p:nvSpPr>
        <p:spPr>
          <a:xfrm>
            <a:off x="9715738" y="45415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Mona Sans Semi Bold" pitchFamily="34" charset="-120"/>
              </a:rPr>
              <a:t>프로젝트 관리</a:t>
            </a:r>
            <a:endParaRPr lang="en-US" sz="2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1" name="Text 6"/>
          <p:cNvSpPr/>
          <p:nvPr/>
        </p:nvSpPr>
        <p:spPr>
          <a:xfrm>
            <a:off x="9715738" y="5031938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일주일 동안 체계적으로 개발 과정을 진행하며 프로젝트 관리 능력 향상</a:t>
            </a:r>
            <a:endParaRPr lang="en-US" sz="17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12" name="그림 11" descr="화이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CA558DF-36D5-062B-C3BD-31354DB83DBE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8733" r="13882"/>
          <a:stretch>
            <a:fillRect/>
          </a:stretch>
        </p:blipFill>
        <p:spPr>
          <a:xfrm>
            <a:off x="12776021" y="7556565"/>
            <a:ext cx="1854379" cy="67303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73689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ko-KR" altLang="en-US" sz="44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Mona Sans Semi Bold" pitchFamily="34" charset="-120"/>
              </a:rPr>
              <a:t>배운 점</a:t>
            </a:r>
            <a:r>
              <a:rPr lang="en-US" altLang="ko-KR" sz="44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Mona Sans Semi Bold" pitchFamily="34" charset="-120"/>
              </a:rPr>
              <a:t>:</a:t>
            </a:r>
            <a:r>
              <a:rPr lang="ko-KR" altLang="en-US" sz="44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Mona Sans Semi Bold" pitchFamily="34" charset="-120"/>
              </a:rPr>
              <a:t> </a:t>
            </a:r>
            <a:r>
              <a:rPr lang="en-US" sz="44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Mona Sans Semi Bold" pitchFamily="34" charset="-120"/>
              </a:rPr>
              <a:t>AI 도구 활용 역량</a:t>
            </a:r>
            <a:endParaRPr lang="en-US" sz="4450"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78582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릴레이션 관계와 주요 서비스 로직을 개발자가 직접 설계하고 이해할 때,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코드가 스파게티화되지 않고 의도한 구조대로 안정적으로 구현됨을 확인</a:t>
            </a:r>
            <a:endParaRPr lang="en-US" sz="17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476678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코드 구조나 에러의 근본 원인 등을 공부한 뒤 AI를 활용했을 때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보다 효과적으로 오류 해결 가능</a:t>
            </a: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하므로 </a:t>
            </a:r>
            <a:r>
              <a:rPr lang="en-US" altLang="ko-KR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오류</a:t>
            </a: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의</a:t>
            </a:r>
            <a:r>
              <a:rPr lang="en-US" altLang="ko-KR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 근본 원인을 파악하</a:t>
            </a: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려</a:t>
            </a:r>
            <a:r>
              <a:rPr lang="en-US" altLang="ko-KR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는 태도를 </a:t>
            </a: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배움</a:t>
            </a:r>
            <a:endParaRPr lang="en-US" altLang="ko-KR" sz="1750" dirty="0">
              <a:solidFill>
                <a:srgbClr val="52586B"/>
              </a:solidFill>
              <a:latin typeface="NanumSquare" panose="020B0600000101010101" pitchFamily="34" charset="-127"/>
              <a:ea typeface="NanumSquare" panose="020B0600000101010101" pitchFamily="34" charset="-127"/>
              <a:cs typeface="Funnel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endParaRPr lang="en-US" sz="17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6" name="그림 5" descr="화이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7551476-89DF-E3CC-1F58-56860F67138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733" r="13882"/>
          <a:stretch>
            <a:fillRect/>
          </a:stretch>
        </p:blipFill>
        <p:spPr>
          <a:xfrm>
            <a:off x="12776021" y="7556565"/>
            <a:ext cx="1854379" cy="673035"/>
          </a:xfrm>
          <a:prstGeom prst="rect">
            <a:avLst/>
          </a:prstGeom>
        </p:spPr>
      </p:pic>
      <p:pic>
        <p:nvPicPr>
          <p:cNvPr id="12" name="그림 11" descr="텍스트, 친필, 종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7D17B25-DAE1-55FC-25CE-A54F2C640D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739743" y="1028700"/>
            <a:ext cx="8229600" cy="61722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54099"/>
            <a:ext cx="71518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ko-KR" altLang="en-US" sz="44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Mona Sans Semi Bold" pitchFamily="34" charset="-120"/>
              </a:rPr>
              <a:t>배운 점</a:t>
            </a:r>
            <a:r>
              <a:rPr lang="en-US" altLang="ko-KR" sz="44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Mona Sans Semi Bold" pitchFamily="34" charset="-120"/>
              </a:rPr>
              <a:t>:</a:t>
            </a:r>
            <a:r>
              <a:rPr lang="ko-KR" altLang="en-US" sz="44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Mona Sans Semi Bold" pitchFamily="34" charset="-120"/>
              </a:rPr>
              <a:t> </a:t>
            </a:r>
            <a:r>
              <a:rPr lang="en-US" sz="44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Mona Sans Semi Bold" pitchFamily="34" charset="-120"/>
              </a:rPr>
              <a:t>프롬프트 엔지니어링 역량 향상</a:t>
            </a:r>
            <a:endParaRPr lang="en-US" sz="4450"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26437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ko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4" name="Text 2"/>
          <p:cNvSpPr/>
          <p:nvPr/>
        </p:nvSpPr>
        <p:spPr>
          <a:xfrm>
            <a:off x="1530906" y="27216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altLang="ko-KR" sz="220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Mona Sans Semi Bold" pitchFamily="34" charset="-120"/>
              </a:rPr>
              <a:t>오류 분석 접근</a:t>
            </a:r>
            <a:r>
              <a:rPr lang="ko-KR" altLang="en-US" sz="220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Mona Sans Semi Bold" pitchFamily="34" charset="-120"/>
              </a:rPr>
              <a:t>법</a:t>
            </a:r>
            <a:endParaRPr lang="en-US" sz="2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5" name="Text 3"/>
          <p:cNvSpPr/>
          <p:nvPr/>
        </p:nvSpPr>
        <p:spPr>
          <a:xfrm>
            <a:off x="1530906" y="3212081"/>
            <a:ext cx="5642491" cy="24894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ct val="150000"/>
              </a:lnSpc>
            </a:pPr>
            <a:r>
              <a:rPr lang="en-US" altLang="ko-KR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문제 영역을 직접 분석하여 원인 후보를 리스트업한 후, </a:t>
            </a:r>
          </a:p>
          <a:p>
            <a:pPr>
              <a:lnSpc>
                <a:spcPct val="150000"/>
              </a:lnSpc>
            </a:pPr>
            <a:r>
              <a:rPr lang="en-US" altLang="ko-KR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해당 내용을 프롬프트에 포함하여 구체적으로 검토 요청</a:t>
            </a:r>
            <a:br>
              <a:rPr lang="en-US" altLang="ko-KR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</a:br>
            <a:r>
              <a:rPr lang="en-US" altLang="ko-KR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*</a:t>
            </a:r>
            <a:r>
              <a:rPr lang="ko-KR" altLang="en-US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예</a:t>
            </a:r>
            <a:r>
              <a:rPr lang="en-US" altLang="ko-KR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) </a:t>
            </a:r>
            <a:r>
              <a:rPr lang="ko-KR" altLang="en-US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에러코드</a:t>
            </a:r>
            <a:r>
              <a:rPr lang="en-US" altLang="ko-KR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500</a:t>
            </a:r>
            <a:r>
              <a:rPr lang="ko-KR" altLang="en-US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발생 시 </a:t>
            </a:r>
            <a:endParaRPr lang="en-US" altLang="ko-KR" sz="1300" dirty="0">
              <a:solidFill>
                <a:schemeClr val="bg1">
                  <a:lumMod val="50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  <a:cs typeface="Funnel Sans" pitchFamily="34" charset="-120"/>
            </a:endParaRPr>
          </a:p>
          <a:p>
            <a:pPr marL="285750" indent="-285750">
              <a:buFontTx/>
              <a:buChar char="-"/>
            </a:pPr>
            <a:r>
              <a:rPr lang="ko-KR" altLang="en-US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단순 </a:t>
            </a:r>
            <a:r>
              <a:rPr lang="en-US" altLang="ko-KR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500</a:t>
            </a:r>
            <a:r>
              <a:rPr lang="ko-KR" altLang="en-US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이 발생하니 해결해줘</a:t>
            </a:r>
            <a:r>
              <a:rPr lang="en-US" altLang="ko-KR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(X)</a:t>
            </a:r>
          </a:p>
          <a:p>
            <a:pPr marL="285750" indent="-285750">
              <a:buFontTx/>
              <a:buChar char="-"/>
            </a:pPr>
            <a:r>
              <a:rPr lang="en-US" altLang="ko-KR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500</a:t>
            </a:r>
            <a:r>
              <a:rPr lang="ko-KR" altLang="en-US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이 발생하는데</a:t>
            </a:r>
            <a:r>
              <a:rPr lang="en-US" altLang="ko-KR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,</a:t>
            </a:r>
            <a:r>
              <a:rPr lang="ko-KR" altLang="en-US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 아마 엔티티와 </a:t>
            </a:r>
            <a:r>
              <a:rPr lang="en-US" altLang="ko-KR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api</a:t>
            </a:r>
            <a:r>
              <a:rPr lang="ko-KR" altLang="en-US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요구사항 매핑에 문제가 있거나</a:t>
            </a:r>
            <a:br>
              <a:rPr lang="en-US" altLang="ko-KR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</a:br>
            <a:r>
              <a:rPr lang="en-US" altLang="ko-KR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/</a:t>
            </a:r>
            <a:r>
              <a:rPr lang="ko-KR" altLang="en-US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페이지네이선 로직에서 </a:t>
            </a:r>
            <a:r>
              <a:rPr lang="en-US" altLang="ko-KR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dto</a:t>
            </a:r>
            <a:r>
              <a:rPr lang="ko-KR" altLang="en-US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처리에 문제가 있을 것 같으니 점검해줘</a:t>
            </a:r>
            <a:r>
              <a:rPr lang="en-US" altLang="ko-KR" sz="13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(O)</a:t>
            </a:r>
            <a:endParaRPr lang="en-US" sz="1300" dirty="0">
              <a:solidFill>
                <a:schemeClr val="bg1">
                  <a:lumMod val="50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6" name="Shape 4"/>
          <p:cNvSpPr/>
          <p:nvPr/>
        </p:nvSpPr>
        <p:spPr>
          <a:xfrm>
            <a:off x="7456884" y="264379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ko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7" name="Text 5"/>
          <p:cNvSpPr/>
          <p:nvPr/>
        </p:nvSpPr>
        <p:spPr>
          <a:xfrm>
            <a:off x="8194000" y="27216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Mona Sans Semi Bold" pitchFamily="34" charset="-120"/>
              </a:rPr>
              <a:t>BE </a:t>
            </a:r>
            <a:r>
              <a:rPr lang="ko-KR" altLang="en-US" sz="220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Mona Sans Semi Bold" pitchFamily="34" charset="-120"/>
              </a:rPr>
              <a:t>완성 후 </a:t>
            </a:r>
            <a:r>
              <a:rPr lang="en-US" altLang="ko-KR" sz="220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Mona Sans Semi Bold" pitchFamily="34" charset="-120"/>
              </a:rPr>
              <a:t>FE</a:t>
            </a:r>
            <a:r>
              <a:rPr lang="ko-KR" altLang="en-US" sz="220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Mona Sans Semi Bold" pitchFamily="34" charset="-120"/>
              </a:rPr>
              <a:t> 제작</a:t>
            </a:r>
            <a:endParaRPr lang="en-US" sz="2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8" name="Text 6"/>
          <p:cNvSpPr/>
          <p:nvPr/>
        </p:nvSpPr>
        <p:spPr>
          <a:xfrm>
            <a:off x="8194000" y="3212081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백엔드 구조 완성 후 이를 표출하기에 가장 적합한 형태로 </a:t>
            </a:r>
            <a:endParaRPr lang="en-US" altLang="ko-KR" sz="1750" dirty="0">
              <a:solidFill>
                <a:srgbClr val="52586B"/>
              </a:solidFill>
              <a:latin typeface="NanumSquare" panose="020B0600000101010101" pitchFamily="34" charset="-127"/>
              <a:ea typeface="NanumSquare" panose="020B0600000101010101" pitchFamily="34" charset="-127"/>
              <a:cs typeface="Funnel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프론트 엔드 구현 요청 시 최적화된 결과가 도출됨</a:t>
            </a:r>
            <a:endParaRPr lang="en-US" altLang="ko-KR" sz="1750" dirty="0">
              <a:solidFill>
                <a:srgbClr val="52586B"/>
              </a:solidFill>
              <a:latin typeface="NanumSquare" panose="020B0600000101010101" pitchFamily="34" charset="-127"/>
              <a:ea typeface="NanumSquare" panose="020B0600000101010101" pitchFamily="34" charset="-127"/>
              <a:cs typeface="Funnel Sans" pitchFamily="34" charset="-120"/>
            </a:endParaRPr>
          </a:p>
          <a:p>
            <a:pPr marL="0" indent="0" algn="l">
              <a:lnSpc>
                <a:spcPts val="2850"/>
              </a:lnSpc>
              <a:buNone/>
            </a:pP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*</a:t>
            </a: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UI</a:t>
            </a:r>
            <a:r>
              <a:rPr lang="ko-KR" altLang="en-US" sz="1400" dirty="0">
                <a:solidFill>
                  <a:schemeClr val="bg1">
                    <a:lumMod val="50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레퍼런스 이미지 첨부 시 정확도 향상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9" name="Shape 7"/>
          <p:cNvSpPr/>
          <p:nvPr/>
        </p:nvSpPr>
        <p:spPr>
          <a:xfrm>
            <a:off x="793790" y="545649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ko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0" name="Text 8"/>
          <p:cNvSpPr/>
          <p:nvPr/>
        </p:nvSpPr>
        <p:spPr>
          <a:xfrm>
            <a:off x="1530906" y="55343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altLang="ko-KR" sz="220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Mona Sans Semi Bold" pitchFamily="34" charset="-120"/>
              </a:rPr>
              <a:t>컨텍스트 최적화</a:t>
            </a:r>
            <a:endParaRPr lang="en-US" altLang="ko-KR" sz="2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  <a:p>
            <a:pPr marL="0" indent="0" algn="l">
              <a:lnSpc>
                <a:spcPts val="2750"/>
              </a:lnSpc>
              <a:buNone/>
            </a:pPr>
            <a:endParaRPr lang="en-US" sz="2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530906" y="6024775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altLang="ko-KR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컨텍스트는 최대한 좁힐수록 정확도와 응답 품질이 개선됨</a:t>
            </a:r>
          </a:p>
        </p:txBody>
      </p:sp>
      <p:sp>
        <p:nvSpPr>
          <p:cNvPr id="12" name="Shape 10"/>
          <p:cNvSpPr/>
          <p:nvPr/>
        </p:nvSpPr>
        <p:spPr>
          <a:xfrm>
            <a:off x="7456884" y="545649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ko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8194000" y="55343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Mona Sans Semi Bold" pitchFamily="34" charset="-120"/>
              </a:rPr>
              <a:t>단계적 접근</a:t>
            </a:r>
            <a:endParaRPr lang="en-US" sz="2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8194000" y="6024775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Ask 모드로 문제 진단 및 해결 프로세스 계획 수립 후, 타당한 답변이면 Agent 모드로 실행</a:t>
            </a:r>
            <a:endParaRPr lang="en-US" sz="17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15" name="그림 14" descr="화이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225437E-4945-71E3-DE00-CCD2FC78D1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733" r="13882"/>
          <a:stretch>
            <a:fillRect/>
          </a:stretch>
        </p:blipFill>
        <p:spPr>
          <a:xfrm>
            <a:off x="12776021" y="7556565"/>
            <a:ext cx="1854379" cy="673035"/>
          </a:xfrm>
          <a:prstGeom prst="rect">
            <a:avLst/>
          </a:prstGeom>
        </p:spPr>
      </p:pic>
      <p:sp>
        <p:nvSpPr>
          <p:cNvPr id="16" name="Text 4">
            <a:extLst>
              <a:ext uri="{FF2B5EF4-FFF2-40B4-BE49-F238E27FC236}">
                <a16:creationId xmlns:a16="http://schemas.microsoft.com/office/drawing/2014/main" id="{05506735-4390-EC01-4D9D-6D16DDCC5CE1}"/>
              </a:ext>
            </a:extLst>
          </p:cNvPr>
          <p:cNvSpPr/>
          <p:nvPr/>
        </p:nvSpPr>
        <p:spPr>
          <a:xfrm>
            <a:off x="980087" y="265724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Mona Sans Semi Bold" pitchFamily="34" charset="-120"/>
              </a:rPr>
              <a:t>1</a:t>
            </a:r>
            <a:endParaRPr lang="en-US" sz="21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7" name="Text 4">
            <a:extLst>
              <a:ext uri="{FF2B5EF4-FFF2-40B4-BE49-F238E27FC236}">
                <a16:creationId xmlns:a16="http://schemas.microsoft.com/office/drawing/2014/main" id="{01EBD048-CAD6-2A39-3A70-0E3A8563BCE3}"/>
              </a:ext>
            </a:extLst>
          </p:cNvPr>
          <p:cNvSpPr/>
          <p:nvPr/>
        </p:nvSpPr>
        <p:spPr>
          <a:xfrm>
            <a:off x="7652304" y="265724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altLang="ko-KR" sz="2100" dirty="0">
                <a:solidFill>
                  <a:srgbClr val="FFFF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2</a:t>
            </a:r>
            <a:endParaRPr lang="en-US" sz="21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619A0386-4C51-C832-1639-1DACA8A6093B}"/>
              </a:ext>
            </a:extLst>
          </p:cNvPr>
          <p:cNvSpPr/>
          <p:nvPr/>
        </p:nvSpPr>
        <p:spPr>
          <a:xfrm>
            <a:off x="980087" y="549706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altLang="ko-KR" sz="2100" dirty="0">
                <a:solidFill>
                  <a:srgbClr val="FFFF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3</a:t>
            </a:r>
            <a:endParaRPr lang="en-US" sz="21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9" name="Text 4">
            <a:extLst>
              <a:ext uri="{FF2B5EF4-FFF2-40B4-BE49-F238E27FC236}">
                <a16:creationId xmlns:a16="http://schemas.microsoft.com/office/drawing/2014/main" id="{6D36F0FE-ABE2-114F-C639-10C61DF565DD}"/>
              </a:ext>
            </a:extLst>
          </p:cNvPr>
          <p:cNvSpPr/>
          <p:nvPr/>
        </p:nvSpPr>
        <p:spPr>
          <a:xfrm>
            <a:off x="7652304" y="549706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altLang="ko-KR" sz="2100" dirty="0">
                <a:solidFill>
                  <a:srgbClr val="FFFF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4</a:t>
            </a:r>
            <a:endParaRPr lang="en-US" sz="21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867972"/>
            <a:ext cx="57105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Mona Sans Semi Bold" pitchFamily="34" charset="-120"/>
              </a:rPr>
              <a:t>아쉬웠던 점</a:t>
            </a:r>
            <a:endParaRPr lang="en-US" sz="4450"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1437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73B48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Mona Sans Semi Bold" pitchFamily="34" charset="-120"/>
              </a:rPr>
              <a:t>기술적 한계</a:t>
            </a:r>
            <a:endParaRPr lang="en-US" sz="2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724870"/>
            <a:ext cx="35015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관련 API의 접근성 제약으로 YouTube API로 대체하여 실시간 스트리밍 영상 데이터 처리 경험</a:t>
            </a: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에 제한이 있었음</a:t>
            </a:r>
            <a:endParaRPr lang="en-US" sz="17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6" name="Text 3"/>
          <p:cNvSpPr/>
          <p:nvPr/>
        </p:nvSpPr>
        <p:spPr>
          <a:xfrm>
            <a:off x="4856321" y="31437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73B48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Mona Sans Semi Bold" pitchFamily="34" charset="-120"/>
              </a:rPr>
              <a:t>시간 관리</a:t>
            </a:r>
            <a:endParaRPr lang="en-US" sz="2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7" name="Text 4"/>
          <p:cNvSpPr/>
          <p:nvPr/>
        </p:nvSpPr>
        <p:spPr>
          <a:xfrm>
            <a:off x="4856321" y="3724870"/>
            <a:ext cx="35015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개발 시 발생하는 각종 에러 사항</a:t>
            </a: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을</a:t>
            </a: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해결하는 데 많은 시간을 소비하여 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전체 프로젝트 일정에 영향</a:t>
            </a:r>
            <a:endParaRPr lang="en-US" sz="17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8" name="Text 5"/>
          <p:cNvSpPr/>
          <p:nvPr/>
        </p:nvSpPr>
        <p:spPr>
          <a:xfrm>
            <a:off x="793790" y="596169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노력과 시간을 투입한 만큼 기획 단계에서부터 프로젝트 완료 후에도 지속적으로 고도화하여 실용적인 서비스로 발전시킬 기회가 있으면 좋겠다는 아쉬움이 있음</a:t>
            </a:r>
            <a:endParaRPr lang="en-US" sz="17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9" name="그림 8" descr="화이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7D6AAA5-D939-8767-8620-00B465376D0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733" r="13882"/>
          <a:stretch>
            <a:fillRect/>
          </a:stretch>
        </p:blipFill>
        <p:spPr>
          <a:xfrm>
            <a:off x="12776021" y="7556565"/>
            <a:ext cx="1854379" cy="673035"/>
          </a:xfrm>
          <a:prstGeom prst="rect">
            <a:avLst/>
          </a:prstGeom>
        </p:spPr>
      </p:pic>
      <p:sp>
        <p:nvSpPr>
          <p:cNvPr id="10" name="Text 1">
            <a:extLst>
              <a:ext uri="{FF2B5EF4-FFF2-40B4-BE49-F238E27FC236}">
                <a16:creationId xmlns:a16="http://schemas.microsoft.com/office/drawing/2014/main" id="{2CE06D5F-054B-15F6-0408-A71F780613F8}"/>
              </a:ext>
            </a:extLst>
          </p:cNvPr>
          <p:cNvSpPr/>
          <p:nvPr/>
        </p:nvSpPr>
        <p:spPr>
          <a:xfrm>
            <a:off x="793790" y="54566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ko-KR" altLang="en-US" sz="2200" b="1" dirty="0">
                <a:solidFill>
                  <a:srgbClr val="373B48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Mona Sans Semi Bold" pitchFamily="34" charset="-120"/>
              </a:rPr>
              <a:t>일회성 프로젝트</a:t>
            </a:r>
            <a:endParaRPr lang="en-US" sz="2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pic>
        <p:nvPicPr>
          <p:cNvPr id="15" name="그림 14" descr="텍스트, 그림, 스케치, 잉크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865968D-0B76-61E2-BB82-596A0FC89F4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35" t="11053" r="36653" b="29198"/>
          <a:stretch>
            <a:fillRect/>
          </a:stretch>
        </p:blipFill>
        <p:spPr>
          <a:xfrm rot="5400000">
            <a:off x="7606329" y="1179243"/>
            <a:ext cx="8229598" cy="587111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99B9B0-FCF5-7DF9-F53E-F9C55C6A62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">
            <a:extLst>
              <a:ext uri="{FF2B5EF4-FFF2-40B4-BE49-F238E27FC236}">
                <a16:creationId xmlns:a16="http://schemas.microsoft.com/office/drawing/2014/main" id="{006DD8B5-DFDA-DD9D-E001-670EC7592EAD}"/>
              </a:ext>
            </a:extLst>
          </p:cNvPr>
          <p:cNvSpPr/>
          <p:nvPr/>
        </p:nvSpPr>
        <p:spPr>
          <a:xfrm>
            <a:off x="793790" y="3976184"/>
            <a:ext cx="2677543" cy="849249"/>
          </a:xfrm>
          <a:prstGeom prst="roundRect">
            <a:avLst>
              <a:gd name="adj" fmla="val 5654"/>
            </a:avLst>
          </a:prstGeom>
          <a:solidFill>
            <a:srgbClr val="E2E4E9">
              <a:alpha val="50000"/>
            </a:srgbClr>
          </a:solidFill>
          <a:ln w="7620">
            <a:noFill/>
            <a:prstDash val="solid"/>
          </a:ln>
        </p:spPr>
        <p:txBody>
          <a:bodyPr/>
          <a:lstStyle/>
          <a:p>
            <a:endParaRPr lang="ko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7" name="Shape 1">
            <a:extLst>
              <a:ext uri="{FF2B5EF4-FFF2-40B4-BE49-F238E27FC236}">
                <a16:creationId xmlns:a16="http://schemas.microsoft.com/office/drawing/2014/main" id="{74D02C66-89ED-908C-4182-77FAFC47C796}"/>
              </a:ext>
            </a:extLst>
          </p:cNvPr>
          <p:cNvSpPr/>
          <p:nvPr/>
        </p:nvSpPr>
        <p:spPr>
          <a:xfrm>
            <a:off x="793790" y="4736896"/>
            <a:ext cx="12295677" cy="2425905"/>
          </a:xfrm>
          <a:prstGeom prst="roundRect">
            <a:avLst>
              <a:gd name="adj" fmla="val 5654"/>
            </a:avLst>
          </a:prstGeom>
          <a:solidFill>
            <a:schemeClr val="bg1"/>
          </a:solidFill>
          <a:ln w="28575">
            <a:solidFill>
              <a:srgbClr val="F0F1F5"/>
            </a:solidFill>
            <a:prstDash val="solid"/>
          </a:ln>
        </p:spPr>
        <p:txBody>
          <a:bodyPr/>
          <a:lstStyle/>
          <a:p>
            <a:endParaRPr lang="ko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E09A1425-137C-CE8F-DBB0-4B9F79A6AB4E}"/>
              </a:ext>
            </a:extLst>
          </p:cNvPr>
          <p:cNvSpPr/>
          <p:nvPr/>
        </p:nvSpPr>
        <p:spPr>
          <a:xfrm>
            <a:off x="793790" y="176391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Mona Sans Semi Bold" pitchFamily="34" charset="-120"/>
              </a:rPr>
              <a:t>프로덕트 비전 및 미션</a:t>
            </a:r>
            <a:endParaRPr lang="en-US" sz="4450"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BEE24EB1-1FB0-0402-B02B-06ECD7CAA666}"/>
              </a:ext>
            </a:extLst>
          </p:cNvPr>
          <p:cNvSpPr/>
          <p:nvPr/>
        </p:nvSpPr>
        <p:spPr>
          <a:xfrm>
            <a:off x="793790" y="2926318"/>
            <a:ext cx="2677543" cy="849249"/>
          </a:xfrm>
          <a:prstGeom prst="roundRect">
            <a:avLst>
              <a:gd name="adj" fmla="val 5654"/>
            </a:avLst>
          </a:prstGeom>
          <a:solidFill>
            <a:srgbClr val="E2E4E9">
              <a:alpha val="50000"/>
            </a:srgbClr>
          </a:solidFill>
          <a:ln w="7620">
            <a:noFill/>
            <a:prstDash val="solid"/>
          </a:ln>
        </p:spPr>
        <p:txBody>
          <a:bodyPr/>
          <a:lstStyle/>
          <a:p>
            <a:endParaRPr lang="ko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302CCA2F-7853-ACF3-240B-C99AC9A9203E}"/>
              </a:ext>
            </a:extLst>
          </p:cNvPr>
          <p:cNvSpPr/>
          <p:nvPr/>
        </p:nvSpPr>
        <p:spPr>
          <a:xfrm>
            <a:off x="1872285" y="31607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Mona Sans Semi Bold" pitchFamily="34" charset="-120"/>
              </a:rPr>
              <a:t>비전</a:t>
            </a:r>
            <a:endParaRPr lang="en-US" sz="2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34B58773-84D8-3D68-ACFA-8DC8B08A5D50}"/>
              </a:ext>
            </a:extLst>
          </p:cNvPr>
          <p:cNvSpPr/>
          <p:nvPr/>
        </p:nvSpPr>
        <p:spPr>
          <a:xfrm>
            <a:off x="4200484" y="3149609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Funnel Sans" pitchFamily="34" charset="-120"/>
              </a:rPr>
              <a:t>누구에게나 손쉬운 프랜차이즈 창업 준비 </a:t>
            </a: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생태계를 위하여</a:t>
            </a:r>
            <a:endParaRPr lang="en-US" sz="17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9" name="Text 7">
            <a:extLst>
              <a:ext uri="{FF2B5EF4-FFF2-40B4-BE49-F238E27FC236}">
                <a16:creationId xmlns:a16="http://schemas.microsoft.com/office/drawing/2014/main" id="{38959199-74F4-2750-B6A9-F278B6DF5BD4}"/>
              </a:ext>
            </a:extLst>
          </p:cNvPr>
          <p:cNvSpPr/>
          <p:nvPr/>
        </p:nvSpPr>
        <p:spPr>
          <a:xfrm>
            <a:off x="1774287" y="5773939"/>
            <a:ext cx="2980267" cy="1127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프랜차이즈 가맹점 창업 정보에 </a:t>
            </a:r>
          </a:p>
          <a:p>
            <a:pPr algn="ctr">
              <a:lnSpc>
                <a:spcPts val="2850"/>
              </a:lnSpc>
            </a:pPr>
            <a:r>
              <a:rPr lang="en-US" altLang="ko-KR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누구나 </a:t>
            </a: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즉시 접근 가능</a:t>
            </a: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한</a:t>
            </a:r>
            <a:endParaRPr lang="en-US" altLang="ko-KR" sz="1750" dirty="0">
              <a:solidFill>
                <a:srgbClr val="52586B"/>
              </a:solidFill>
              <a:latin typeface="NanumSquare" panose="020B0600000101010101" pitchFamily="34" charset="-127"/>
              <a:ea typeface="NanumSquare" panose="020B0600000101010101" pitchFamily="34" charset="-127"/>
              <a:cs typeface="Funnel Sans" pitchFamily="34" charset="-120"/>
            </a:endParaRPr>
          </a:p>
          <a:p>
            <a:pPr algn="ctr">
              <a:lnSpc>
                <a:spcPts val="2850"/>
              </a:lnSpc>
            </a:pP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직관적인 오픈 플랫폼</a:t>
            </a:r>
            <a:endParaRPr lang="en-US" sz="17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0" name="Text 8">
            <a:extLst>
              <a:ext uri="{FF2B5EF4-FFF2-40B4-BE49-F238E27FC236}">
                <a16:creationId xmlns:a16="http://schemas.microsoft.com/office/drawing/2014/main" id="{EEB52E53-CCBD-B6CC-16CF-ED9D2E551DC1}"/>
              </a:ext>
            </a:extLst>
          </p:cNvPr>
          <p:cNvSpPr/>
          <p:nvPr/>
        </p:nvSpPr>
        <p:spPr>
          <a:xfrm>
            <a:off x="5446911" y="5773939"/>
            <a:ext cx="2980268" cy="1127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en-US" altLang="ko-KR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정보 탐색부터 창업 상담 예약까지,</a:t>
            </a:r>
          </a:p>
          <a:p>
            <a:pPr algn="ctr">
              <a:lnSpc>
                <a:spcPts val="2850"/>
              </a:lnSpc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원클릭으로</a:t>
            </a: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 바로 연결되는</a:t>
            </a:r>
            <a:endParaRPr lang="en-US" altLang="ko-KR" sz="1750" dirty="0">
              <a:solidFill>
                <a:srgbClr val="52586B"/>
              </a:solidFill>
              <a:latin typeface="NanumSquare" panose="020B0600000101010101" pitchFamily="34" charset="-127"/>
              <a:ea typeface="NanumSquare" panose="020B0600000101010101" pitchFamily="34" charset="-127"/>
              <a:cs typeface="Funnel Sans" pitchFamily="34" charset="-120"/>
            </a:endParaRPr>
          </a:p>
          <a:p>
            <a:pPr algn="ctr">
              <a:lnSpc>
                <a:spcPts val="2850"/>
              </a:lnSpc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전문 창업 컨설팅 상담</a:t>
            </a:r>
            <a:endParaRPr lang="en-US" sz="17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642E40D6-0B89-A374-DA0B-75764B323C36}"/>
              </a:ext>
            </a:extLst>
          </p:cNvPr>
          <p:cNvSpPr/>
          <p:nvPr/>
        </p:nvSpPr>
        <p:spPr>
          <a:xfrm>
            <a:off x="9119536" y="5773939"/>
            <a:ext cx="3363410" cy="980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가맹비</a:t>
            </a:r>
            <a:r>
              <a:rPr lang="en-US" altLang="ko-KR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, </a:t>
            </a: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창업 비용</a:t>
            </a:r>
            <a:r>
              <a:rPr lang="en-US" altLang="ko-KR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, </a:t>
            </a: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평균 매출액</a:t>
            </a:r>
            <a:r>
              <a:rPr lang="en-US" altLang="ko-KR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, </a:t>
            </a: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매장 수 등</a:t>
            </a:r>
            <a:endParaRPr lang="en-US" altLang="ko-KR" sz="1750" dirty="0">
              <a:solidFill>
                <a:srgbClr val="52586B"/>
              </a:solidFill>
              <a:latin typeface="NanumSquare" panose="020B0600000101010101" pitchFamily="34" charset="-127"/>
              <a:ea typeface="NanumSquare" panose="020B0600000101010101" pitchFamily="34" charset="-127"/>
              <a:cs typeface="Funnel Sans" pitchFamily="34" charset="-120"/>
            </a:endParaRPr>
          </a:p>
          <a:p>
            <a:pPr algn="ctr">
              <a:lnSpc>
                <a:spcPts val="2850"/>
              </a:lnSpc>
            </a:pP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신뢰도 높은 </a:t>
            </a: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데이터</a:t>
            </a: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를 제공하여</a:t>
            </a:r>
            <a:endParaRPr lang="en-US" altLang="ko-KR" sz="1750" dirty="0">
              <a:solidFill>
                <a:srgbClr val="52586B"/>
              </a:solidFill>
              <a:latin typeface="NanumSquare" panose="020B0600000101010101" pitchFamily="34" charset="-127"/>
              <a:ea typeface="NanumSquare" panose="020B0600000101010101" pitchFamily="34" charset="-127"/>
              <a:cs typeface="Funnel Sans" pitchFamily="34" charset="-120"/>
            </a:endParaRPr>
          </a:p>
          <a:p>
            <a:pPr algn="ctr">
              <a:lnSpc>
                <a:spcPts val="2850"/>
              </a:lnSpc>
            </a:pP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데이터</a:t>
            </a: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 기반의</a:t>
            </a: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 </a:t>
            </a: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창업 의사결정 지원</a:t>
            </a:r>
            <a:b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</a:br>
            <a:endParaRPr lang="en-US" sz="17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16" name="그림 15" descr="화이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4F073F6-E102-6FEE-71C8-C3A6B3C49E1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733" r="13882"/>
          <a:stretch>
            <a:fillRect/>
          </a:stretch>
        </p:blipFill>
        <p:spPr>
          <a:xfrm>
            <a:off x="12776021" y="7556565"/>
            <a:ext cx="1854379" cy="673035"/>
          </a:xfrm>
          <a:prstGeom prst="rect">
            <a:avLst/>
          </a:prstGeom>
        </p:spPr>
      </p:pic>
      <p:sp>
        <p:nvSpPr>
          <p:cNvPr id="13" name="Text 2">
            <a:extLst>
              <a:ext uri="{FF2B5EF4-FFF2-40B4-BE49-F238E27FC236}">
                <a16:creationId xmlns:a16="http://schemas.microsoft.com/office/drawing/2014/main" id="{731DDD99-392A-BEA9-1A64-1D5C2AE4E5A5}"/>
              </a:ext>
            </a:extLst>
          </p:cNvPr>
          <p:cNvSpPr/>
          <p:nvPr/>
        </p:nvSpPr>
        <p:spPr>
          <a:xfrm>
            <a:off x="1872285" y="4180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ko-KR" altLang="en-US" sz="220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미션</a:t>
            </a:r>
            <a:endParaRPr lang="en-US" sz="2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4" name="Text 3">
            <a:extLst>
              <a:ext uri="{FF2B5EF4-FFF2-40B4-BE49-F238E27FC236}">
                <a16:creationId xmlns:a16="http://schemas.microsoft.com/office/drawing/2014/main" id="{AE52A019-A90D-76BF-BA7D-19BFC8A9ADF0}"/>
              </a:ext>
            </a:extLst>
          </p:cNvPr>
          <p:cNvSpPr/>
          <p:nvPr/>
        </p:nvSpPr>
        <p:spPr>
          <a:xfrm>
            <a:off x="4200483" y="4169517"/>
            <a:ext cx="1014316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IPTV </a:t>
            </a: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플랫폼을 통해 예비창업자와 가맹업주를 연결하는 </a:t>
            </a:r>
            <a:r>
              <a:rPr lang="ko-KR" altLang="en-US" sz="175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Funnel Sans" pitchFamily="34" charset="-120"/>
              </a:rPr>
              <a:t>원스톱 프랜차이즈 창업 중개 생태계 구축</a:t>
            </a:r>
          </a:p>
          <a:p>
            <a:pPr marL="0" indent="0" algn="l">
              <a:lnSpc>
                <a:spcPts val="2850"/>
              </a:lnSpc>
              <a:buNone/>
            </a:pPr>
            <a:endParaRPr lang="ko-KR" altLang="en-US" sz="1750" b="1" dirty="0">
              <a:solidFill>
                <a:srgbClr val="52586B"/>
              </a:solidFill>
              <a:latin typeface="NanumSquare Bold" panose="020B0600000101010101" pitchFamily="34" charset="-127"/>
              <a:ea typeface="NanumSquare Bold" panose="020B0600000101010101" pitchFamily="34" charset="-127"/>
              <a:cs typeface="Funnel Sans" pitchFamily="34" charset="-120"/>
            </a:endParaRPr>
          </a:p>
        </p:txBody>
      </p:sp>
      <p:sp>
        <p:nvSpPr>
          <p:cNvPr id="20" name="Text 7">
            <a:extLst>
              <a:ext uri="{FF2B5EF4-FFF2-40B4-BE49-F238E27FC236}">
                <a16:creationId xmlns:a16="http://schemas.microsoft.com/office/drawing/2014/main" id="{E489FB92-36FD-1514-C34B-C63C4DF38DFF}"/>
              </a:ext>
            </a:extLst>
          </p:cNvPr>
          <p:cNvSpPr/>
          <p:nvPr/>
        </p:nvSpPr>
        <p:spPr>
          <a:xfrm>
            <a:off x="1774287" y="5195716"/>
            <a:ext cx="2980267" cy="1127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ko-KR" altLang="en-US" sz="175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Funnel Sans" pitchFamily="34" charset="-120"/>
              </a:rPr>
              <a:t>접근성</a:t>
            </a:r>
            <a:endParaRPr lang="en-US" sz="175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21" name="Text 8">
            <a:extLst>
              <a:ext uri="{FF2B5EF4-FFF2-40B4-BE49-F238E27FC236}">
                <a16:creationId xmlns:a16="http://schemas.microsoft.com/office/drawing/2014/main" id="{1294300A-E6AC-28EE-EC34-B964FA7B95A9}"/>
              </a:ext>
            </a:extLst>
          </p:cNvPr>
          <p:cNvSpPr/>
          <p:nvPr/>
        </p:nvSpPr>
        <p:spPr>
          <a:xfrm>
            <a:off x="5446911" y="5195716"/>
            <a:ext cx="2980268" cy="1127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ko-KR" altLang="en-US" sz="175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Funnel Sans" pitchFamily="34" charset="-120"/>
              </a:rPr>
              <a:t>편의성</a:t>
            </a:r>
            <a:endParaRPr lang="en-US" sz="175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22" name="Text 9">
            <a:extLst>
              <a:ext uri="{FF2B5EF4-FFF2-40B4-BE49-F238E27FC236}">
                <a16:creationId xmlns:a16="http://schemas.microsoft.com/office/drawing/2014/main" id="{D57302D3-ECD1-17CC-1BF4-AB1179205639}"/>
              </a:ext>
            </a:extLst>
          </p:cNvPr>
          <p:cNvSpPr/>
          <p:nvPr/>
        </p:nvSpPr>
        <p:spPr>
          <a:xfrm>
            <a:off x="9119536" y="5195716"/>
            <a:ext cx="3363410" cy="980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ko-KR" altLang="en-US" sz="175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Funnel Sans" pitchFamily="34" charset="-120"/>
              </a:rPr>
              <a:t>신뢰성</a:t>
            </a:r>
            <a:endParaRPr lang="en-US" sz="175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pic>
        <p:nvPicPr>
          <p:cNvPr id="23" name="Image 0" descr="preencoded.png">
            <a:extLst>
              <a:ext uri="{FF2B5EF4-FFF2-40B4-BE49-F238E27FC236}">
                <a16:creationId xmlns:a16="http://schemas.microsoft.com/office/drawing/2014/main" id="{D2364E58-02D7-ADF0-E73C-F7DA67C591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2642531" y="5255208"/>
            <a:ext cx="296896" cy="296896"/>
          </a:xfrm>
          <a:prstGeom prst="rect">
            <a:avLst/>
          </a:prstGeom>
        </p:spPr>
      </p:pic>
      <p:pic>
        <p:nvPicPr>
          <p:cNvPr id="24" name="Image 1" descr="preencoded.png">
            <a:extLst>
              <a:ext uri="{FF2B5EF4-FFF2-40B4-BE49-F238E27FC236}">
                <a16:creationId xmlns:a16="http://schemas.microsoft.com/office/drawing/2014/main" id="{30790B47-8904-6B29-048A-A9C908B478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6260708" y="5255208"/>
            <a:ext cx="296896" cy="296896"/>
          </a:xfrm>
          <a:prstGeom prst="rect">
            <a:avLst/>
          </a:prstGeom>
        </p:spPr>
      </p:pic>
      <p:pic>
        <p:nvPicPr>
          <p:cNvPr id="25" name="Image 2" descr="preencoded.png">
            <a:extLst>
              <a:ext uri="{FF2B5EF4-FFF2-40B4-BE49-F238E27FC236}">
                <a16:creationId xmlns:a16="http://schemas.microsoft.com/office/drawing/2014/main" id="{A0692191-FDAE-E2E0-7F1A-B05B8A8C2E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10128242" y="5255208"/>
            <a:ext cx="296896" cy="296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715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2098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Mona Sans Semi Bold" pitchFamily="34" charset="-120"/>
              </a:rPr>
              <a:t>주요 기능</a:t>
            </a:r>
            <a:endParaRPr lang="en-US" sz="4450"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2723555"/>
            <a:ext cx="4196358" cy="2040493"/>
          </a:xfrm>
          <a:prstGeom prst="roundRect">
            <a:avLst>
              <a:gd name="adj" fmla="val 7170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ko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93790" y="2693075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ko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5" name="Shape 3"/>
          <p:cNvSpPr/>
          <p:nvPr/>
        </p:nvSpPr>
        <p:spPr>
          <a:xfrm>
            <a:off x="2551688" y="238339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ko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6" name="Text 4"/>
          <p:cNvSpPr/>
          <p:nvPr/>
        </p:nvSpPr>
        <p:spPr>
          <a:xfrm>
            <a:off x="2824909" y="2476797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Mona Sans Semi Bold" pitchFamily="34" charset="-120"/>
              </a:rPr>
              <a:t>1</a:t>
            </a:r>
            <a:endParaRPr lang="en-US" sz="21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7" name="Text 5"/>
          <p:cNvSpPr/>
          <p:nvPr/>
        </p:nvSpPr>
        <p:spPr>
          <a:xfrm>
            <a:off x="1051084" y="32905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Mona Sans Semi Bold" pitchFamily="34" charset="-120"/>
              </a:rPr>
              <a:t>회원 관리</a:t>
            </a:r>
            <a:endParaRPr lang="en-US" sz="22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8" name="Text 6"/>
          <p:cNvSpPr/>
          <p:nvPr/>
        </p:nvSpPr>
        <p:spPr>
          <a:xfrm>
            <a:off x="1051084" y="3780949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회원가입/로그인/로그아웃</a:t>
            </a:r>
            <a:endParaRPr lang="en-US" sz="17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9" name="Shape 7"/>
          <p:cNvSpPr/>
          <p:nvPr/>
        </p:nvSpPr>
        <p:spPr>
          <a:xfrm>
            <a:off x="5216962" y="2723555"/>
            <a:ext cx="4196358" cy="2040493"/>
          </a:xfrm>
          <a:prstGeom prst="roundRect">
            <a:avLst>
              <a:gd name="adj" fmla="val 7170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ko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5216962" y="2693075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ko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6974860" y="238339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ko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248081" y="2476797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Mona Sans Semi Bold" pitchFamily="34" charset="-120"/>
              </a:rPr>
              <a:t>2</a:t>
            </a:r>
            <a:endParaRPr lang="en-US" sz="21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5474256" y="32905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Mona Sans Semi Bold" pitchFamily="34" charset="-120"/>
              </a:rPr>
              <a:t>브랜드 관리</a:t>
            </a:r>
            <a:endParaRPr lang="en-US" sz="22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5474255" y="3780949"/>
            <a:ext cx="390858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프랜차이즈 브랜드 입점 관리 및 검색/조회</a:t>
            </a:r>
            <a:endParaRPr lang="en-US" sz="17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9640133" y="2723555"/>
            <a:ext cx="4196358" cy="2040493"/>
          </a:xfrm>
          <a:prstGeom prst="roundRect">
            <a:avLst>
              <a:gd name="adj" fmla="val 7170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ko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9640133" y="2693075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ko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11398032" y="2383393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ko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11671253" y="2476797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Mona Sans Semi Bold" pitchFamily="34" charset="-120"/>
              </a:rPr>
              <a:t>3</a:t>
            </a:r>
            <a:endParaRPr lang="en-US" sz="21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9897427" y="32905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ko-KR" altLang="en-US" sz="220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Mona Sans Semi Bold" pitchFamily="34" charset="-120"/>
              </a:rPr>
              <a:t>브랜드 상세 </a:t>
            </a:r>
            <a:r>
              <a:rPr lang="en-US" sz="220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Mona Sans Semi Bold" pitchFamily="34" charset="-120"/>
              </a:rPr>
              <a:t>정보</a:t>
            </a:r>
            <a:endParaRPr lang="en-US" sz="22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9897427" y="3780949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브랜드 가맹점 상세 정보(포트폴리오) 및 관심 브랜드 찜하기</a:t>
            </a:r>
            <a:endParaRPr lang="en-US" sz="17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1" name="Shape 19"/>
          <p:cNvSpPr/>
          <p:nvPr/>
        </p:nvSpPr>
        <p:spPr>
          <a:xfrm>
            <a:off x="793790" y="5331023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ko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2" name="Shape 20"/>
          <p:cNvSpPr/>
          <p:nvPr/>
        </p:nvSpPr>
        <p:spPr>
          <a:xfrm>
            <a:off x="793790" y="5300543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ko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3657540" y="499086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ko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3930762" y="509771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Mona Sans Semi Bold" pitchFamily="34" charset="-120"/>
              </a:rPr>
              <a:t>4</a:t>
            </a:r>
            <a:endParaRPr lang="en-US" sz="21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1051084" y="5897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Mona Sans Semi Bold" pitchFamily="34" charset="-120"/>
              </a:rPr>
              <a:t>상담 관리</a:t>
            </a:r>
            <a:r>
              <a:rPr lang="ko-KR" altLang="en-US" sz="220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Mona Sans Semi Bold" pitchFamily="34" charset="-120"/>
              </a:rPr>
              <a:t> 및 알림</a:t>
            </a:r>
            <a:endParaRPr lang="en-US" sz="22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1051084" y="6388417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창업 컨설팅 상담 예약, 상담 신청 상태/이력 관리 및 알림</a:t>
            </a:r>
            <a:endParaRPr lang="en-US" sz="17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7" name="Shape 25"/>
          <p:cNvSpPr/>
          <p:nvPr/>
        </p:nvSpPr>
        <p:spPr>
          <a:xfrm>
            <a:off x="7428548" y="5331023"/>
            <a:ext cx="6407944" cy="1677591"/>
          </a:xfrm>
          <a:prstGeom prst="roundRect">
            <a:avLst>
              <a:gd name="adj" fmla="val 8721"/>
            </a:avLst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ko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8" name="Shape 26"/>
          <p:cNvSpPr/>
          <p:nvPr/>
        </p:nvSpPr>
        <p:spPr>
          <a:xfrm>
            <a:off x="7428548" y="5300543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ko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9" name="Shape 27"/>
          <p:cNvSpPr/>
          <p:nvPr/>
        </p:nvSpPr>
        <p:spPr>
          <a:xfrm>
            <a:off x="10292298" y="4990862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373B48"/>
          </a:solidFill>
          <a:ln/>
        </p:spPr>
        <p:txBody>
          <a:bodyPr/>
          <a:lstStyle/>
          <a:p>
            <a:endParaRPr lang="ko-KR" altLang="en-US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30" name="Text 28"/>
          <p:cNvSpPr/>
          <p:nvPr/>
        </p:nvSpPr>
        <p:spPr>
          <a:xfrm>
            <a:off x="10565519" y="509771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Mona Sans Semi Bold" pitchFamily="34" charset="-120"/>
              </a:rPr>
              <a:t>5</a:t>
            </a:r>
            <a:endParaRPr lang="en-US" sz="21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31" name="Text 29"/>
          <p:cNvSpPr/>
          <p:nvPr/>
        </p:nvSpPr>
        <p:spPr>
          <a:xfrm>
            <a:off x="7685842" y="5897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Mona Sans Semi Bold" pitchFamily="34" charset="-120"/>
              </a:rPr>
              <a:t>콘텐츠 제공</a:t>
            </a:r>
            <a:endParaRPr lang="en-US" sz="22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32" name="Text 30"/>
          <p:cNvSpPr/>
          <p:nvPr/>
        </p:nvSpPr>
        <p:spPr>
          <a:xfrm>
            <a:off x="7685842" y="6388417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임베딩 영상 스트리밍</a:t>
            </a:r>
            <a:endParaRPr lang="en-US" sz="17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33" name="그림 32" descr="화이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6AA3063-2215-01DF-000F-8677F88650C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733" r="13882"/>
          <a:stretch>
            <a:fillRect/>
          </a:stretch>
        </p:blipFill>
        <p:spPr>
          <a:xfrm>
            <a:off x="12776021" y="7556565"/>
            <a:ext cx="1854379" cy="67303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0F13F2-65DC-F6E2-AFBC-453203365F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24ECDD09-8FC5-EFB5-B0C9-EBFA51DD36AE}"/>
              </a:ext>
            </a:extLst>
          </p:cNvPr>
          <p:cNvSpPr/>
          <p:nvPr/>
        </p:nvSpPr>
        <p:spPr>
          <a:xfrm>
            <a:off x="793790" y="122098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Mona Sans Semi Bold" pitchFamily="34" charset="-120"/>
              </a:rPr>
              <a:t>FP</a:t>
            </a:r>
            <a:endParaRPr lang="en-US" sz="4450"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pic>
        <p:nvPicPr>
          <p:cNvPr id="34" name="그림 33">
            <a:extLst>
              <a:ext uri="{FF2B5EF4-FFF2-40B4-BE49-F238E27FC236}">
                <a16:creationId xmlns:a16="http://schemas.microsoft.com/office/drawing/2014/main" id="{1A72593D-5326-A742-F3B1-25652504E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0344" y="1214375"/>
            <a:ext cx="10498044" cy="6537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118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70744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Mona Sans Semi Bold" pitchFamily="34" charset="-120"/>
              </a:rPr>
              <a:t>데이터베이스 모델링</a:t>
            </a:r>
            <a:endParaRPr lang="en-US" sz="4450"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175638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User(회원), BrandManager(브랜드 매니저), Brand(브랜드), BrandDetail(브랜드 상세정보), Consultation(상담 신청), Notification(알림)</a:t>
            </a:r>
            <a:endParaRPr lang="en-US" sz="17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5" name="그림 4" descr="화이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8263A0A-57E2-B395-0938-3C559CF41D4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733" r="13882"/>
          <a:stretch>
            <a:fillRect/>
          </a:stretch>
        </p:blipFill>
        <p:spPr>
          <a:xfrm>
            <a:off x="12776021" y="7556565"/>
            <a:ext cx="1854379" cy="673035"/>
          </a:xfrm>
          <a:prstGeom prst="rect">
            <a:avLst/>
          </a:prstGeom>
        </p:spPr>
      </p:pic>
      <p:pic>
        <p:nvPicPr>
          <p:cNvPr id="7" name="그림 6" descr="텍스트, 도표, 평행, 라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6DB0206-AB63-009B-4045-8407E005789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7384" b="5305"/>
          <a:stretch>
            <a:fillRect/>
          </a:stretch>
        </p:blipFill>
        <p:spPr>
          <a:xfrm>
            <a:off x="1500096" y="2224013"/>
            <a:ext cx="11630208" cy="558872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83410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  <a:cs typeface="Mona Sans Semi Bold" pitchFamily="34" charset="-120"/>
              </a:rPr>
              <a:t>시스템 아키텍처</a:t>
            </a:r>
            <a:endParaRPr lang="en-US" sz="4450"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33519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73B48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Mona Sans Semi Bold" pitchFamily="34" charset="-120"/>
              </a:rPr>
              <a:t>백엔드</a:t>
            </a:r>
            <a:endParaRPr lang="en-US" sz="22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393304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Spring Boot, PostgreSQL, Docker</a:t>
            </a:r>
            <a:endParaRPr lang="en-US" sz="17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6" name="Text 3"/>
          <p:cNvSpPr/>
          <p:nvPr/>
        </p:nvSpPr>
        <p:spPr>
          <a:xfrm>
            <a:off x="4856321" y="33519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73B48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Mona Sans Semi Bold" pitchFamily="34" charset="-120"/>
              </a:rPr>
              <a:t>프론트엔드</a:t>
            </a:r>
            <a:endParaRPr lang="en-US" sz="22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7" name="Text 4"/>
          <p:cNvSpPr/>
          <p:nvPr/>
        </p:nvSpPr>
        <p:spPr>
          <a:xfrm>
            <a:off x="4856321" y="3933048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Next.js</a:t>
            </a:r>
            <a:endParaRPr lang="en-US" sz="17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8" name="Text 5"/>
          <p:cNvSpPr/>
          <p:nvPr/>
        </p:nvSpPr>
        <p:spPr>
          <a:xfrm>
            <a:off x="793790" y="5565095"/>
            <a:ext cx="78226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콘텐츠 저작권 문제로 실제 TV 연동이 불가하여 </a:t>
            </a:r>
            <a:b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</a:b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YouTube Data V3 API를 연동하여 </a:t>
            </a: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플레이어를 </a:t>
            </a:r>
            <a:r>
              <a:rPr 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임베드, 콘텐츠 재생 스크린으로 활용</a:t>
            </a:r>
            <a:endParaRPr lang="en-US" sz="175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9" name="그림 8" descr="화이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2D71990-EC41-9FFC-EE70-80D0C75B911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733" r="13882"/>
          <a:stretch>
            <a:fillRect/>
          </a:stretch>
        </p:blipFill>
        <p:spPr>
          <a:xfrm>
            <a:off x="12776021" y="7556565"/>
            <a:ext cx="1854379" cy="673035"/>
          </a:xfrm>
          <a:prstGeom prst="rect">
            <a:avLst/>
          </a:prstGeom>
        </p:spPr>
      </p:pic>
      <p:pic>
        <p:nvPicPr>
          <p:cNvPr id="10" name="그림 9" descr="텍스트, 도표, 폰트, 라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09D53BA-04CE-E2A5-2830-32F942004E6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6361" y="634134"/>
            <a:ext cx="3501508" cy="6961331"/>
          </a:xfrm>
          <a:prstGeom prst="rect">
            <a:avLst/>
          </a:prstGeom>
        </p:spPr>
      </p:pic>
      <p:sp>
        <p:nvSpPr>
          <p:cNvPr id="11" name="Text 1">
            <a:extLst>
              <a:ext uri="{FF2B5EF4-FFF2-40B4-BE49-F238E27FC236}">
                <a16:creationId xmlns:a16="http://schemas.microsoft.com/office/drawing/2014/main" id="{11B1B57D-BAC8-456E-D6A7-EB3AF89375F6}"/>
              </a:ext>
            </a:extLst>
          </p:cNvPr>
          <p:cNvSpPr/>
          <p:nvPr/>
        </p:nvSpPr>
        <p:spPr>
          <a:xfrm>
            <a:off x="793790" y="49789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ko-KR" altLang="en-US" sz="2200" dirty="0">
                <a:solidFill>
                  <a:srgbClr val="373B48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Mona Sans Semi Bold" pitchFamily="34" charset="-120"/>
              </a:rPr>
              <a:t>외부</a:t>
            </a:r>
            <a:r>
              <a:rPr lang="en-US" altLang="ko-KR" sz="2200" dirty="0">
                <a:solidFill>
                  <a:srgbClr val="373B48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Mona Sans Semi Bold" pitchFamily="34" charset="-120"/>
              </a:rPr>
              <a:t> API</a:t>
            </a:r>
            <a:endParaRPr lang="en-US" sz="22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75E59-92C9-66EE-FDD4-8509D95CAB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B1792E33-7F50-E748-1CEB-59A0EB238C83}"/>
              </a:ext>
            </a:extLst>
          </p:cNvPr>
          <p:cNvSpPr/>
          <p:nvPr/>
        </p:nvSpPr>
        <p:spPr>
          <a:xfrm>
            <a:off x="793790" y="164584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44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개발하며</a:t>
            </a:r>
            <a:r>
              <a:rPr lang="en-US" altLang="ko-KR" sz="4450" b="1" dirty="0">
                <a:solidFill>
                  <a:srgbClr val="373B48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….</a:t>
            </a:r>
            <a:endParaRPr lang="en-US" sz="4450" b="1" dirty="0"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D212BA0A-580A-E4BC-7D49-13C8B40B8D6C}"/>
              </a:ext>
            </a:extLst>
          </p:cNvPr>
          <p:cNvSpPr/>
          <p:nvPr/>
        </p:nvSpPr>
        <p:spPr>
          <a:xfrm>
            <a:off x="793790" y="3010154"/>
            <a:ext cx="7822672" cy="34525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altLang="ko-KR" sz="175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Funnel Sans" pitchFamily="34" charset="-120"/>
              </a:rPr>
              <a:t>1. </a:t>
            </a:r>
            <a:r>
              <a:rPr lang="ko-KR" altLang="en-US" sz="175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Funnel Sans" pitchFamily="34" charset="-120"/>
              </a:rPr>
              <a:t>백엔드 우선 개발 방식 </a:t>
            </a:r>
            <a:r>
              <a:rPr lang="en-US" altLang="ko-KR" sz="175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Funnel Sans" pitchFamily="34" charset="-120"/>
              </a:rPr>
              <a:t>(Backend-First Architecture)</a:t>
            </a:r>
          </a:p>
          <a:p>
            <a:pPr>
              <a:lnSpc>
                <a:spcPts val="2850"/>
              </a:lnSpc>
            </a:pP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견고한 백엔드 로직을 먼저 완성한 후 프론트엔드 연동을 원칙으로 함</a:t>
            </a:r>
          </a:p>
          <a:p>
            <a:pPr>
              <a:lnSpc>
                <a:spcPts val="2850"/>
              </a:lnSpc>
            </a:pP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안정적인 데이터 처리 기반 위에 사용자 인터페이스 구축하고자 함</a:t>
            </a:r>
          </a:p>
          <a:p>
            <a:pPr>
              <a:lnSpc>
                <a:spcPts val="2850"/>
              </a:lnSpc>
            </a:pPr>
            <a:endParaRPr lang="en-US" altLang="ko-KR" sz="1750" dirty="0">
              <a:solidFill>
                <a:srgbClr val="52586B"/>
              </a:solidFill>
              <a:latin typeface="NanumSquare" panose="020B0600000101010101" pitchFamily="34" charset="-127"/>
              <a:ea typeface="NanumSquare" panose="020B0600000101010101" pitchFamily="34" charset="-127"/>
              <a:cs typeface="Funnel Sans" pitchFamily="34" charset="-120"/>
            </a:endParaRPr>
          </a:p>
          <a:p>
            <a:pPr>
              <a:lnSpc>
                <a:spcPts val="2850"/>
              </a:lnSpc>
            </a:pPr>
            <a:r>
              <a:rPr lang="en-US" altLang="ko-KR" sz="175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Funnel Sans" pitchFamily="34" charset="-120"/>
              </a:rPr>
              <a:t>2. </a:t>
            </a:r>
            <a:r>
              <a:rPr lang="ko-KR" altLang="en-US" sz="175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Funnel Sans" pitchFamily="34" charset="-120"/>
              </a:rPr>
              <a:t>직관적 사용자 경험 </a:t>
            </a:r>
            <a:r>
              <a:rPr lang="en-US" altLang="ko-KR" sz="175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Funnel Sans" pitchFamily="34" charset="-120"/>
              </a:rPr>
              <a:t>(Intuitive UX)</a:t>
            </a:r>
          </a:p>
          <a:p>
            <a:pPr>
              <a:lnSpc>
                <a:spcPts val="2850"/>
              </a:lnSpc>
            </a:pP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모든 메뉴와 기능의 목적을 사용자에게 명확히 전달하기 위하여</a:t>
            </a:r>
          </a:p>
          <a:p>
            <a:pPr>
              <a:lnSpc>
                <a:spcPts val="2850"/>
              </a:lnSpc>
            </a:pP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사용자가 혼란스러워할 수 있는 불분명한 버튼 완전 제거를 목표함</a:t>
            </a:r>
          </a:p>
          <a:p>
            <a:pPr>
              <a:lnSpc>
                <a:spcPts val="2850"/>
              </a:lnSpc>
            </a:pPr>
            <a:endParaRPr lang="ko-KR" altLang="en-US" sz="1750" dirty="0">
              <a:solidFill>
                <a:srgbClr val="52586B"/>
              </a:solidFill>
              <a:latin typeface="NanumSquare" panose="020B0600000101010101" pitchFamily="34" charset="-127"/>
              <a:ea typeface="NanumSquare" panose="020B0600000101010101" pitchFamily="34" charset="-127"/>
              <a:cs typeface="Funnel Sans" pitchFamily="34" charset="-120"/>
            </a:endParaRPr>
          </a:p>
          <a:p>
            <a:pPr>
              <a:lnSpc>
                <a:spcPts val="2850"/>
              </a:lnSpc>
            </a:pPr>
            <a:r>
              <a:rPr lang="en-US" altLang="ko-KR" sz="175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Funnel Sans" pitchFamily="34" charset="-120"/>
              </a:rPr>
              <a:t>3. </a:t>
            </a:r>
            <a:r>
              <a:rPr lang="ko-KR" altLang="en-US" sz="175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Funnel Sans" pitchFamily="34" charset="-120"/>
              </a:rPr>
              <a:t>선제적 에러 핸들링 </a:t>
            </a:r>
            <a:r>
              <a:rPr lang="en-US" altLang="ko-KR" sz="1750" b="1" dirty="0">
                <a:solidFill>
                  <a:srgbClr val="52586B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  <a:cs typeface="Funnel Sans" pitchFamily="34" charset="-120"/>
              </a:rPr>
              <a:t>(Proactive Error Management)</a:t>
            </a:r>
          </a:p>
          <a:p>
            <a:pPr>
              <a:lnSpc>
                <a:spcPts val="2850"/>
              </a:lnSpc>
            </a:pPr>
            <a:r>
              <a:rPr lang="ko-KR" altLang="en-US" sz="1750" dirty="0">
                <a:solidFill>
                  <a:srgbClr val="52586B"/>
                </a:solidFill>
                <a:latin typeface="NanumSquare" panose="020B0600000101010101" pitchFamily="34" charset="-127"/>
                <a:ea typeface="NanumSquare" panose="020B0600000101010101" pitchFamily="34" charset="-127"/>
                <a:cs typeface="Funnel Sans" pitchFamily="34" charset="-120"/>
              </a:rPr>
              <a:t>다양한 사용 시나리오별 예외 상황 사전 분석 및 대응을 위해 노력함</a:t>
            </a:r>
          </a:p>
          <a:p>
            <a:pPr>
              <a:lnSpc>
                <a:spcPts val="2850"/>
              </a:lnSpc>
            </a:pPr>
            <a:endParaRPr lang="ko-KR" altLang="en-US" sz="1750" dirty="0">
              <a:solidFill>
                <a:srgbClr val="52586B"/>
              </a:solidFill>
              <a:latin typeface="NanumSquare" panose="020B0600000101010101" pitchFamily="34" charset="-127"/>
              <a:ea typeface="NanumSquare" panose="020B0600000101010101" pitchFamily="34" charset="-127"/>
              <a:cs typeface="Funnel Sans" pitchFamily="34" charset="-120"/>
            </a:endParaRPr>
          </a:p>
        </p:txBody>
      </p:sp>
      <p:pic>
        <p:nvPicPr>
          <p:cNvPr id="9" name="그림 8" descr="화이트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424A3AA-4DAC-21D3-C093-4CABD76711E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8733" r="13882"/>
          <a:stretch>
            <a:fillRect/>
          </a:stretch>
        </p:blipFill>
        <p:spPr>
          <a:xfrm>
            <a:off x="12776021" y="7556565"/>
            <a:ext cx="1854379" cy="673035"/>
          </a:xfrm>
          <a:prstGeom prst="rect">
            <a:avLst/>
          </a:prstGeom>
        </p:spPr>
      </p:pic>
      <p:pic>
        <p:nvPicPr>
          <p:cNvPr id="14" name="그림 13" descr="컴퓨터, 노트북, 컴퓨터 하드웨어, 텍스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42278FB-2769-B130-EEA8-FBB16488FC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59811" y="-949443"/>
            <a:ext cx="5670590" cy="10922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380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0B83AC-ACAC-9F1F-EB77-C356FB661D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6496ED3-C711-9BC9-02F5-1CFA0240AB0F}"/>
              </a:ext>
            </a:extLst>
          </p:cNvPr>
          <p:cNvSpPr/>
          <p:nvPr/>
        </p:nvSpPr>
        <p:spPr>
          <a:xfrm>
            <a:off x="-161365" y="-168090"/>
            <a:ext cx="14953130" cy="8565777"/>
          </a:xfrm>
          <a:prstGeom prst="rect">
            <a:avLst/>
          </a:prstGeom>
          <a:solidFill>
            <a:srgbClr val="0E172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4E84F687-6F18-E9C7-BD29-58FC3C3535EB}"/>
              </a:ext>
            </a:extLst>
          </p:cNvPr>
          <p:cNvSpPr/>
          <p:nvPr/>
        </p:nvSpPr>
        <p:spPr>
          <a:xfrm>
            <a:off x="6609436" y="3760410"/>
            <a:ext cx="14115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ko-KR" altLang="en-US" sz="60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시연</a:t>
            </a:r>
            <a:endParaRPr lang="en-US" sz="6000" b="1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6814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AE4349-418F-B9DB-822B-D22B7511F7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5E6C8E3-8505-D34D-7675-27BB786AF6CB}"/>
              </a:ext>
            </a:extLst>
          </p:cNvPr>
          <p:cNvSpPr/>
          <p:nvPr/>
        </p:nvSpPr>
        <p:spPr>
          <a:xfrm>
            <a:off x="-161365" y="-168090"/>
            <a:ext cx="14953130" cy="8565777"/>
          </a:xfrm>
          <a:prstGeom prst="rect">
            <a:avLst/>
          </a:prstGeom>
          <a:solidFill>
            <a:srgbClr val="0E172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0685FD1-763B-5E9D-73E6-1C90C4CA81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4703" y="983239"/>
            <a:ext cx="10020993" cy="6263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3997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606</Words>
  <Application>Microsoft Macintosh PowerPoint</Application>
  <PresentationFormat>사용자 지정</PresentationFormat>
  <Paragraphs>112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NanumSquare ExtraBold</vt:lpstr>
      <vt:lpstr>NanumSquare</vt:lpstr>
      <vt:lpstr>NanumSquare Bold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김나영[ 학부수강유예 / 미디어학부 ]</cp:lastModifiedBy>
  <cp:revision>3</cp:revision>
  <dcterms:created xsi:type="dcterms:W3CDTF">2025-08-22T02:02:03Z</dcterms:created>
  <dcterms:modified xsi:type="dcterms:W3CDTF">2025-08-22T04:16:41Z</dcterms:modified>
</cp:coreProperties>
</file>